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9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6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2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3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1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0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8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8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40458-9DA2-F343-B16E-2F673AD93B1B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DE58A-4E02-D446-85E5-5392B1CFC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7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Arial Unicode MS"/>
                <a:cs typeface="Arial Unicode MS"/>
              </a:rPr>
              <a:t>Indikator</a:t>
            </a:r>
            <a:r>
              <a:rPr lang="en-US" sz="4800" b="1" dirty="0">
                <a:latin typeface="Arial Unicode MS"/>
                <a:cs typeface="Arial Unicode MS"/>
              </a:rPr>
              <a:t> </a:t>
            </a:r>
            <a:r>
              <a:rPr lang="en-US" sz="4800" b="1" dirty="0" err="1" smtClean="0">
                <a:latin typeface="Arial Unicode MS"/>
                <a:cs typeface="Arial Unicode MS"/>
              </a:rPr>
              <a:t>dan</a:t>
            </a:r>
            <a:r>
              <a:rPr lang="en-US" sz="4800" b="1" dirty="0" smtClean="0">
                <a:latin typeface="Arial Unicode MS"/>
                <a:cs typeface="Arial Unicode MS"/>
              </a:rPr>
              <a:t> </a:t>
            </a:r>
            <a:r>
              <a:rPr lang="en-US" sz="4800" b="1" dirty="0" err="1" smtClean="0">
                <a:latin typeface="Arial Unicode MS"/>
                <a:cs typeface="Arial Unicode MS"/>
              </a:rPr>
              <a:t>Variabel</a:t>
            </a:r>
            <a:r>
              <a:rPr lang="en-US" sz="4800" b="1" dirty="0" smtClean="0">
                <a:latin typeface="Arial Unicode MS"/>
                <a:cs typeface="Arial Unicode MS"/>
              </a:rPr>
              <a:t> Data</a:t>
            </a:r>
            <a:endParaRPr lang="en-US" sz="4800" b="1" dirty="0">
              <a:latin typeface="Arial Unicode MS"/>
              <a:cs typeface="Arial Unicode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Monev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Pencapaian</a:t>
            </a:r>
            <a:r>
              <a:rPr lang="en-US" dirty="0" smtClean="0">
                <a:solidFill>
                  <a:schemeClr val="tx1"/>
                </a:solidFill>
              </a:rPr>
              <a:t> Universal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ight Triangle 3"/>
          <p:cNvSpPr/>
          <p:nvPr/>
        </p:nvSpPr>
        <p:spPr>
          <a:xfrm rot="4136348">
            <a:off x="-519159" y="364688"/>
            <a:ext cx="2421986" cy="2389515"/>
          </a:xfrm>
          <a:prstGeom prst="rtTriangle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944467">
            <a:off x="-240927" y="-196326"/>
            <a:ext cx="2328943" cy="2298285"/>
          </a:xfrm>
          <a:prstGeom prst="rtTriangle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4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2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0427"/>
            <a:ext cx="8229600" cy="3450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Kota </a:t>
            </a:r>
            <a:r>
              <a:rPr lang="en-US" sz="2800" dirty="0" err="1" smtClean="0"/>
              <a:t>Besar</a:t>
            </a:r>
            <a:r>
              <a:rPr lang="en-US" sz="2800" dirty="0" smtClean="0"/>
              <a:t>					Sewerage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Kota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			IPLT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Kota Kecil					</a:t>
            </a:r>
            <a:r>
              <a:rPr lang="en-US" sz="2800" dirty="0" err="1" smtClean="0"/>
              <a:t>Tangki</a:t>
            </a:r>
            <a:r>
              <a:rPr lang="en-US" sz="2800" dirty="0" smtClean="0"/>
              <a:t> </a:t>
            </a:r>
            <a:r>
              <a:rPr lang="en-US" sz="2800" dirty="0" err="1" smtClean="0"/>
              <a:t>Septik</a:t>
            </a:r>
            <a:r>
              <a:rPr lang="en-US" sz="2800" dirty="0" smtClean="0"/>
              <a:t> </a:t>
            </a:r>
            <a:r>
              <a:rPr lang="en-US" sz="2800" dirty="0" err="1" smtClean="0"/>
              <a:t>Aman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26466" y="670343"/>
            <a:ext cx="22457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AIR LIMBAH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583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26466" y="670343"/>
            <a:ext cx="22457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AIR LIMBAH</a:t>
            </a:r>
            <a:endParaRPr lang="en-US" sz="32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436484"/>
              </p:ext>
            </p:extLst>
          </p:nvPr>
        </p:nvGraphicFramePr>
        <p:xfrm>
          <a:off x="457200" y="1600199"/>
          <a:ext cx="8229600" cy="1535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055"/>
                <a:gridCol w="2978699"/>
                <a:gridCol w="2910846"/>
              </a:tblGrid>
              <a:tr h="71296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85%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15%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80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Pengolahan</a:t>
                      </a:r>
                      <a:r>
                        <a:rPr lang="en-US" sz="2400" dirty="0" smtClean="0"/>
                        <a:t> air </a:t>
                      </a:r>
                      <a:r>
                        <a:rPr lang="en-US" sz="2400" dirty="0" err="1" smtClean="0"/>
                        <a:t>limbah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On-site (85%)</a:t>
                      </a:r>
                    </a:p>
                    <a:p>
                      <a:pPr algn="ctr"/>
                      <a:r>
                        <a:rPr lang="en-US" sz="2400" dirty="0" smtClean="0"/>
                        <a:t>Off-site</a:t>
                      </a:r>
                      <a:r>
                        <a:rPr lang="en-US" sz="2400" baseline="0" dirty="0" smtClean="0"/>
                        <a:t> (15%)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Jamban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sehat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6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26466" y="670343"/>
            <a:ext cx="28805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PERSAMPAHAN</a:t>
            </a: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4791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Diangkut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TPA		80%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Di-</a:t>
            </a: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			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53270" y="670650"/>
            <a:ext cx="19455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DRAINASE</a:t>
            </a: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Genangan</a:t>
            </a:r>
            <a:r>
              <a:rPr lang="en-US" sz="2800" dirty="0" smtClean="0"/>
              <a:t> di </a:t>
            </a:r>
            <a:r>
              <a:rPr lang="en-US" sz="2800" dirty="0" err="1" smtClean="0"/>
              <a:t>kawasan</a:t>
            </a:r>
            <a:r>
              <a:rPr lang="en-US" sz="2800" dirty="0" smtClean="0"/>
              <a:t> </a:t>
            </a:r>
            <a:r>
              <a:rPr lang="en-US" sz="2800" dirty="0" err="1" smtClean="0"/>
              <a:t>permukiman</a:t>
            </a:r>
            <a:r>
              <a:rPr lang="en-US" sz="2800" dirty="0" smtClean="0"/>
              <a:t> </a:t>
            </a:r>
            <a:r>
              <a:rPr lang="en-US" sz="2800" dirty="0" err="1" smtClean="0"/>
              <a:t>perkotaan</a:t>
            </a:r>
            <a:r>
              <a:rPr lang="en-US" sz="2800" dirty="0" smtClean="0"/>
              <a:t> 		0%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94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53270" y="670650"/>
            <a:ext cx="15624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KUMUH</a:t>
            </a: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Kawasan</a:t>
            </a:r>
            <a:r>
              <a:rPr lang="en-US" sz="2800" dirty="0" smtClean="0"/>
              <a:t> </a:t>
            </a:r>
            <a:r>
              <a:rPr lang="en-US" sz="2800" dirty="0" err="1" smtClean="0"/>
              <a:t>kumuh</a:t>
            </a:r>
            <a:r>
              <a:rPr lang="en-US" sz="2800" dirty="0" smtClean="0"/>
              <a:t>			0%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80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r>
              <a:rPr lang="en-US" dirty="0" err="1" smtClean="0"/>
              <a:t>Sesi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Mem</a:t>
            </a:r>
            <a:r>
              <a:rPr lang="en-US" sz="2800" dirty="0" smtClean="0"/>
              <a:t>-break down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Universal Access (UA)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Pemetaan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dasar</a:t>
            </a:r>
            <a:r>
              <a:rPr lang="en-US" sz="2800" dirty="0" smtClean="0"/>
              <a:t> UA</a:t>
            </a:r>
          </a:p>
          <a:p>
            <a:endParaRPr lang="en-US" sz="2800" dirty="0"/>
          </a:p>
          <a:p>
            <a:r>
              <a:rPr lang="en-US" sz="2800" dirty="0" err="1" smtClean="0"/>
              <a:t>Pemahaman</a:t>
            </a:r>
            <a:r>
              <a:rPr lang="en-US" sz="2800" dirty="0" smtClean="0"/>
              <a:t> EHRA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Integrasi</a:t>
            </a:r>
            <a:r>
              <a:rPr lang="en-US" sz="2800" dirty="0" smtClean="0"/>
              <a:t> </a:t>
            </a:r>
            <a:r>
              <a:rPr lang="en-US" sz="2800" dirty="0" err="1" smtClean="0"/>
              <a:t>monev</a:t>
            </a:r>
            <a:r>
              <a:rPr lang="en-US" sz="2800" dirty="0" smtClean="0"/>
              <a:t> UA </a:t>
            </a:r>
            <a:r>
              <a:rPr lang="en-US" sz="2800" dirty="0" err="1" smtClean="0"/>
              <a:t>dan</a:t>
            </a:r>
            <a:r>
              <a:rPr lang="en-US" sz="2800" dirty="0" smtClean="0"/>
              <a:t> EHRA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kuesioner</a:t>
            </a:r>
            <a:r>
              <a:rPr lang="en-US" sz="2800" dirty="0" smtClean="0"/>
              <a:t> </a:t>
            </a:r>
            <a:r>
              <a:rPr lang="en-US" sz="2800" dirty="0" err="1" smtClean="0"/>
              <a:t>monev</a:t>
            </a:r>
            <a:r>
              <a:rPr lang="en-US" sz="2800" dirty="0" smtClean="0"/>
              <a:t> UA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Target Universal Access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285" y="2320473"/>
            <a:ext cx="4744501" cy="28801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630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0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/>
              <a:t>Langkah</a:t>
            </a:r>
            <a:r>
              <a:rPr lang="en-US" sz="2800" b="1" dirty="0" smtClean="0"/>
              <a:t> 1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 err="1" smtClean="0">
                <a:solidFill>
                  <a:srgbClr val="3366FF"/>
                </a:solidFill>
              </a:rPr>
              <a:t>Pahami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Indikator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dan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definisi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operasional</a:t>
            </a:r>
            <a:endParaRPr lang="en-US" sz="2800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32012"/>
            <a:ext cx="8229600" cy="3450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i="1" dirty="0" smtClean="0"/>
              <a:t>air </a:t>
            </a:r>
            <a:r>
              <a:rPr lang="en-US" sz="2800" i="1" dirty="0" err="1" smtClean="0"/>
              <a:t>minum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layak</a:t>
            </a:r>
            <a:r>
              <a:rPr lang="en-US" sz="2800" dirty="0" smtClean="0"/>
              <a:t> 85%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i="1" dirty="0" smtClean="0"/>
              <a:t>air </a:t>
            </a:r>
            <a:r>
              <a:rPr lang="en-US" sz="2800" i="1" dirty="0" err="1" smtClean="0"/>
              <a:t>minum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dasar</a:t>
            </a:r>
            <a:r>
              <a:rPr lang="en-US" sz="2800" i="1" dirty="0" smtClean="0"/>
              <a:t> </a:t>
            </a:r>
            <a:r>
              <a:rPr lang="en-US" sz="2800" dirty="0" smtClean="0"/>
              <a:t>15%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26466" y="2121692"/>
            <a:ext cx="22315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AIR MINUM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113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243839"/>
              </p:ext>
            </p:extLst>
          </p:nvPr>
        </p:nvGraphicFramePr>
        <p:xfrm>
          <a:off x="457200" y="1360348"/>
          <a:ext cx="8229600" cy="48663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175"/>
                <a:gridCol w="5874425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78278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Kuantitas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 liter/orang/</a:t>
                      </a:r>
                      <a:r>
                        <a:rPr lang="en-US" sz="2400" dirty="0" err="1" smtClean="0"/>
                        <a:t>hari</a:t>
                      </a:r>
                      <a:endParaRPr lang="en-US" sz="2400" dirty="0"/>
                    </a:p>
                  </a:txBody>
                  <a:tcPr/>
                </a:tc>
              </a:tr>
              <a:tr h="10582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Kualitas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dari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sumber</a:t>
                      </a:r>
                      <a:r>
                        <a:rPr lang="en-US" sz="2400" dirty="0" smtClean="0"/>
                        <a:t> air yang </a:t>
                      </a:r>
                      <a:r>
                        <a:rPr lang="en-US" sz="2400" dirty="0" err="1" smtClean="0"/>
                        <a:t>aman</a:t>
                      </a:r>
                      <a:r>
                        <a:rPr lang="en-US" sz="2400" dirty="0" smtClean="0"/>
                        <a:t>, minimal </a:t>
                      </a:r>
                      <a:r>
                        <a:rPr lang="en-US" sz="2400" dirty="0" err="1" smtClean="0"/>
                        <a:t>satu</a:t>
                      </a:r>
                      <a:r>
                        <a:rPr lang="en-US" sz="2400" dirty="0" smtClean="0"/>
                        <a:t> kali </a:t>
                      </a:r>
                      <a:r>
                        <a:rPr lang="en-US" sz="2400" dirty="0" err="1" smtClean="0"/>
                        <a:t>pengolahan</a:t>
                      </a:r>
                      <a:endParaRPr lang="en-US" sz="2400" dirty="0" smtClean="0"/>
                    </a:p>
                  </a:txBody>
                  <a:tcPr/>
                </a:tc>
              </a:tr>
              <a:tr h="922211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Kontinyuitas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tersedia</a:t>
                      </a:r>
                      <a:r>
                        <a:rPr lang="en-US" sz="2400" dirty="0" smtClean="0"/>
                        <a:t> 24 jam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Keterjangkauan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Dapat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diperoleh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dalam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waktu</a:t>
                      </a:r>
                      <a:r>
                        <a:rPr lang="en-US" sz="2400" dirty="0" smtClean="0"/>
                        <a:t> &lt;=</a:t>
                      </a:r>
                      <a:r>
                        <a:rPr lang="en-US" sz="2400" baseline="0" dirty="0" smtClean="0"/>
                        <a:t> 30 </a:t>
                      </a:r>
                      <a:r>
                        <a:rPr lang="en-US" sz="2400" baseline="0" dirty="0" err="1" smtClean="0"/>
                        <a:t>menit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biaya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mendapatkannya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terjangkau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baseline="0" dirty="0" err="1" smtClean="0"/>
                        <a:t>maksimum</a:t>
                      </a:r>
                      <a:r>
                        <a:rPr lang="en-US" sz="2400" baseline="0" dirty="0" smtClean="0"/>
                        <a:t> 5% </a:t>
                      </a:r>
                      <a:r>
                        <a:rPr lang="en-US" sz="2400" baseline="0" dirty="0" err="1" smtClean="0"/>
                        <a:t>dari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penghasilan</a:t>
                      </a:r>
                      <a:r>
                        <a:rPr lang="en-US" sz="2400" baseline="0" dirty="0" smtClean="0"/>
                        <a:t>)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447060" y="613771"/>
            <a:ext cx="4249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/>
              <a:t>Akses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air </a:t>
            </a:r>
            <a:r>
              <a:rPr lang="en-US" sz="2800" b="1" i="1" dirty="0" err="1" smtClean="0"/>
              <a:t>minum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layak</a:t>
            </a:r>
            <a:r>
              <a:rPr lang="en-US" sz="2800" b="1" dirty="0" smtClean="0"/>
              <a:t> 85%</a:t>
            </a:r>
          </a:p>
        </p:txBody>
      </p:sp>
      <p:sp>
        <p:nvSpPr>
          <p:cNvPr id="8" name="Rectangle 7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5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/>
              <a:t>Langkah</a:t>
            </a:r>
            <a:r>
              <a:rPr lang="en-US" sz="2800" b="1" dirty="0" smtClean="0"/>
              <a:t> 2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 err="1" smtClean="0">
                <a:solidFill>
                  <a:srgbClr val="3366FF"/>
                </a:solidFill>
              </a:rPr>
              <a:t>Analisa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definisi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operasional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dan</a:t>
            </a:r>
            <a:r>
              <a:rPr lang="en-US" sz="2800" b="1" dirty="0" smtClean="0">
                <a:solidFill>
                  <a:srgbClr val="3366FF"/>
                </a:solidFill>
              </a:rPr>
              <a:t> “</a:t>
            </a:r>
            <a:r>
              <a:rPr lang="en-US" sz="2800" b="1" dirty="0" err="1" smtClean="0">
                <a:solidFill>
                  <a:srgbClr val="3366FF"/>
                </a:solidFill>
              </a:rPr>
              <a:t>bedah</a:t>
            </a:r>
            <a:r>
              <a:rPr lang="en-US" sz="2800" b="1" dirty="0" smtClean="0">
                <a:solidFill>
                  <a:srgbClr val="3366FF"/>
                </a:solidFill>
              </a:rPr>
              <a:t>” </a:t>
            </a:r>
            <a:r>
              <a:rPr lang="en-US" sz="2800" b="1" dirty="0" err="1" smtClean="0">
                <a:solidFill>
                  <a:srgbClr val="3366FF"/>
                </a:solidFill>
              </a:rPr>
              <a:t>lebih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dalam</a:t>
            </a:r>
            <a:endParaRPr lang="en-US" sz="2800" b="1" dirty="0">
              <a:solidFill>
                <a:srgbClr val="3366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234621"/>
              </p:ext>
            </p:extLst>
          </p:nvPr>
        </p:nvGraphicFramePr>
        <p:xfrm>
          <a:off x="457200" y="1919714"/>
          <a:ext cx="8229600" cy="48663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175"/>
                <a:gridCol w="5874425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78278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Kuantitas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 liter/orang/</a:t>
                      </a:r>
                      <a:r>
                        <a:rPr lang="en-US" sz="2400" dirty="0" err="1" smtClean="0"/>
                        <a:t>hari</a:t>
                      </a:r>
                      <a:endParaRPr lang="en-US" sz="2400" dirty="0"/>
                    </a:p>
                  </a:txBody>
                  <a:tcPr/>
                </a:tc>
              </a:tr>
              <a:tr h="10582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Kualitas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dari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sumber</a:t>
                      </a:r>
                      <a:r>
                        <a:rPr lang="en-US" sz="2400" dirty="0" smtClean="0"/>
                        <a:t> air yang </a:t>
                      </a:r>
                      <a:r>
                        <a:rPr lang="en-US" sz="2400" dirty="0" err="1" smtClean="0"/>
                        <a:t>aman</a:t>
                      </a:r>
                      <a:r>
                        <a:rPr lang="en-US" sz="2400" dirty="0" smtClean="0"/>
                        <a:t>, minimal </a:t>
                      </a:r>
                      <a:r>
                        <a:rPr lang="en-US" sz="2400" dirty="0" err="1" smtClean="0"/>
                        <a:t>satu</a:t>
                      </a:r>
                      <a:r>
                        <a:rPr lang="en-US" sz="2400" dirty="0" smtClean="0"/>
                        <a:t> kali </a:t>
                      </a:r>
                      <a:r>
                        <a:rPr lang="en-US" sz="2400" dirty="0" err="1" smtClean="0"/>
                        <a:t>pengolahan</a:t>
                      </a:r>
                      <a:endParaRPr lang="en-US" sz="2400" dirty="0" smtClean="0"/>
                    </a:p>
                  </a:txBody>
                  <a:tcPr/>
                </a:tc>
              </a:tr>
              <a:tr h="922211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Kontinyuitas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tersedia</a:t>
                      </a:r>
                      <a:r>
                        <a:rPr lang="en-US" sz="2400" dirty="0" smtClean="0"/>
                        <a:t> 24 jam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Keterjangkauan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Dapat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diperoleh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dalam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waktu</a:t>
                      </a:r>
                      <a:r>
                        <a:rPr lang="en-US" sz="2400" dirty="0" smtClean="0"/>
                        <a:t> &lt;=</a:t>
                      </a:r>
                      <a:r>
                        <a:rPr lang="en-US" sz="2400" baseline="0" dirty="0" smtClean="0"/>
                        <a:t> 30 </a:t>
                      </a:r>
                      <a:r>
                        <a:rPr lang="en-US" sz="2400" baseline="0" dirty="0" err="1" smtClean="0"/>
                        <a:t>menit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biaya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mendapatkannya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terjangkau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baseline="0" dirty="0" err="1" smtClean="0"/>
                        <a:t>maksimum</a:t>
                      </a:r>
                      <a:r>
                        <a:rPr lang="en-US" sz="2400" baseline="0" dirty="0" smtClean="0"/>
                        <a:t> 5% </a:t>
                      </a:r>
                      <a:r>
                        <a:rPr lang="en-US" sz="2400" baseline="0" dirty="0" err="1" smtClean="0"/>
                        <a:t>dari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penghasilan</a:t>
                      </a:r>
                      <a:r>
                        <a:rPr lang="en-US" sz="2400" baseline="0" dirty="0" smtClean="0"/>
                        <a:t>)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190015" y="1372697"/>
            <a:ext cx="4249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/>
              <a:t>Akses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air </a:t>
            </a:r>
            <a:r>
              <a:rPr lang="en-US" sz="2800" b="1" i="1" dirty="0" err="1" smtClean="0"/>
              <a:t>minum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layak</a:t>
            </a:r>
            <a:r>
              <a:rPr lang="en-US" sz="2800" b="1" dirty="0" smtClean="0"/>
              <a:t> 85%</a:t>
            </a:r>
          </a:p>
        </p:txBody>
      </p:sp>
    </p:spTree>
    <p:extLst>
      <p:ext uri="{BB962C8B-B14F-4D97-AF65-F5344CB8AC3E}">
        <p14:creationId xmlns:p14="http://schemas.microsoft.com/office/powerpoint/2010/main" val="26307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65879"/>
              </p:ext>
            </p:extLst>
          </p:nvPr>
        </p:nvGraphicFramePr>
        <p:xfrm>
          <a:off x="457200" y="1360348"/>
          <a:ext cx="8229600" cy="48663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175"/>
                <a:gridCol w="5874425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78278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Kuantitas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 liter/orang/</a:t>
                      </a:r>
                      <a:r>
                        <a:rPr lang="en-US" sz="2400" dirty="0" err="1" smtClean="0"/>
                        <a:t>hari</a:t>
                      </a:r>
                      <a:endParaRPr lang="en-US" sz="2400" dirty="0"/>
                    </a:p>
                  </a:txBody>
                  <a:tcPr/>
                </a:tc>
              </a:tr>
              <a:tr h="10582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Kualitas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dari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sumber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air yang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aman</a:t>
                      </a:r>
                      <a:r>
                        <a:rPr lang="en-US" sz="2400" dirty="0" smtClean="0"/>
                        <a:t>, minimal </a:t>
                      </a:r>
                      <a:r>
                        <a:rPr lang="en-US" sz="2400" dirty="0" err="1" smtClean="0"/>
                        <a:t>satu</a:t>
                      </a:r>
                      <a:r>
                        <a:rPr lang="en-US" sz="2400" dirty="0" smtClean="0"/>
                        <a:t> kali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pengolahan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2211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Kontinyuitas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tersedia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/>
                        <a:t>24 jam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Keterjangkauan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Dapat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diperoleh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dalam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waktu</a:t>
                      </a:r>
                      <a:r>
                        <a:rPr lang="en-US" sz="2400" dirty="0" smtClean="0"/>
                        <a:t> &lt;=</a:t>
                      </a:r>
                      <a:r>
                        <a:rPr lang="en-US" sz="2400" baseline="0" dirty="0" smtClean="0"/>
                        <a:t> 30 </a:t>
                      </a:r>
                      <a:r>
                        <a:rPr lang="en-US" sz="2400" baseline="0" dirty="0" err="1" smtClean="0"/>
                        <a:t>menit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biaya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mendapatkannya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terjangkau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baseline="0" dirty="0" err="1" smtClean="0"/>
                        <a:t>maksimum</a:t>
                      </a:r>
                      <a:r>
                        <a:rPr lang="en-US" sz="2400" baseline="0" dirty="0" smtClean="0"/>
                        <a:t> 5% </a:t>
                      </a:r>
                      <a:r>
                        <a:rPr lang="en-US" sz="2400" baseline="0" dirty="0" err="1" smtClean="0"/>
                        <a:t>dari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penghasilan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447060" y="613771"/>
            <a:ext cx="4249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/>
              <a:t>Akses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air </a:t>
            </a:r>
            <a:r>
              <a:rPr lang="en-US" sz="2800" b="1" i="1" dirty="0" err="1" smtClean="0"/>
              <a:t>minum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layak</a:t>
            </a:r>
            <a:r>
              <a:rPr lang="en-US" sz="2800" b="1" dirty="0" smtClean="0"/>
              <a:t> 85%</a:t>
            </a:r>
          </a:p>
        </p:txBody>
      </p:sp>
      <p:sp>
        <p:nvSpPr>
          <p:cNvPr id="8" name="Rectangle 7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0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/>
              <a:t>Langkah</a:t>
            </a:r>
            <a:r>
              <a:rPr lang="en-US" sz="2800" b="1" dirty="0" smtClean="0"/>
              <a:t> 3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 err="1" smtClean="0">
                <a:solidFill>
                  <a:srgbClr val="3366FF"/>
                </a:solidFill>
              </a:rPr>
              <a:t>Identifikasi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variabel</a:t>
            </a:r>
            <a:r>
              <a:rPr lang="en-US" sz="2800" b="1" dirty="0" smtClean="0">
                <a:solidFill>
                  <a:srgbClr val="3366FF"/>
                </a:solidFill>
              </a:rPr>
              <a:t> data yang </a:t>
            </a:r>
            <a:r>
              <a:rPr lang="en-US" sz="2800" b="1" dirty="0" err="1" smtClean="0">
                <a:solidFill>
                  <a:srgbClr val="3366FF"/>
                </a:solidFill>
              </a:rPr>
              <a:t>dibutuhkan</a:t>
            </a:r>
            <a:endParaRPr lang="en-US" sz="2800" b="1" dirty="0">
              <a:solidFill>
                <a:srgbClr val="3366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266291"/>
              </p:ext>
            </p:extLst>
          </p:nvPr>
        </p:nvGraphicFramePr>
        <p:xfrm>
          <a:off x="119528" y="1702553"/>
          <a:ext cx="9024472" cy="4231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426"/>
                <a:gridCol w="4235977"/>
                <a:gridCol w="2916069"/>
              </a:tblGrid>
              <a:tr h="59176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Kuantitas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 liter/orang/</a:t>
                      </a:r>
                      <a:r>
                        <a:rPr lang="en-US" sz="2000" dirty="0" err="1" smtClean="0"/>
                        <a:t>hari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Jumlah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pemakaian</a:t>
                      </a:r>
                      <a:endParaRPr lang="en-US" sz="2000" dirty="0"/>
                    </a:p>
                  </a:txBody>
                  <a:tcPr/>
                </a:tc>
              </a:tr>
              <a:tr h="63496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Kualitas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dari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sumber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air yang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aman</a:t>
                      </a:r>
                      <a:r>
                        <a:rPr lang="en-US" sz="2000" dirty="0" smtClean="0"/>
                        <a:t>, 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Jenis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sumber</a:t>
                      </a:r>
                      <a:r>
                        <a:rPr lang="en-US" sz="2000" dirty="0" smtClean="0"/>
                        <a:t> air</a:t>
                      </a:r>
                      <a:endParaRPr lang="en-US" sz="2000" dirty="0"/>
                    </a:p>
                  </a:txBody>
                  <a:tcPr/>
                </a:tc>
              </a:tr>
              <a:tr h="66520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minimal </a:t>
                      </a:r>
                      <a:r>
                        <a:rPr lang="en-US" sz="2000" dirty="0" err="1" smtClean="0"/>
                        <a:t>satu</a:t>
                      </a:r>
                      <a:r>
                        <a:rPr lang="en-US" sz="2000" dirty="0" smtClean="0"/>
                        <a:t> kali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pengolahan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Diolah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en-US" sz="2000" baseline="0" dirty="0" err="1" smtClean="0"/>
                        <a:t>tidak</a:t>
                      </a:r>
                      <a:endParaRPr lang="en-US" sz="2000" dirty="0"/>
                    </a:p>
                  </a:txBody>
                  <a:tcPr/>
                </a:tc>
              </a:tr>
              <a:tr h="604729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Kontinyuitas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tersedia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smtClean="0"/>
                        <a:t>24 jam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Kesulitan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mendapatkan</a:t>
                      </a:r>
                      <a:r>
                        <a:rPr lang="en-US" sz="2000" baseline="0" dirty="0" smtClean="0"/>
                        <a:t> air</a:t>
                      </a:r>
                      <a:endParaRPr lang="en-US" sz="2000" dirty="0"/>
                    </a:p>
                  </a:txBody>
                  <a:tcPr/>
                </a:tc>
              </a:tr>
              <a:tr h="937329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Keterjangkauan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diperoleh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dalam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waktu</a:t>
                      </a:r>
                      <a:r>
                        <a:rPr lang="en-US" sz="2000" dirty="0" smtClean="0"/>
                        <a:t> &lt;=</a:t>
                      </a:r>
                      <a:r>
                        <a:rPr lang="en-US" sz="2000" baseline="0" dirty="0" smtClean="0"/>
                        <a:t> 30 </a:t>
                      </a:r>
                      <a:r>
                        <a:rPr lang="en-US" sz="2000" baseline="0" dirty="0" err="1" smtClean="0"/>
                        <a:t>menit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Waktu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dibutuhkan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/>
                        <a:t>biaya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untuk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mendapatkannya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terjangkau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maks</a:t>
                      </a:r>
                      <a:r>
                        <a:rPr lang="en-US" sz="2000" baseline="0" dirty="0" smtClean="0"/>
                        <a:t> 5% </a:t>
                      </a:r>
                      <a:r>
                        <a:rPr lang="en-US" sz="2000" baseline="0" dirty="0" err="1" smtClean="0"/>
                        <a:t>dari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penghasilan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/>
                        <a:buChar char="•"/>
                      </a:pPr>
                      <a:r>
                        <a:rPr lang="en-US" sz="2000" dirty="0" err="1" smtClean="0"/>
                        <a:t>Penghasilan</a:t>
                      </a:r>
                      <a:r>
                        <a:rPr lang="en-US" sz="2000" baseline="0" dirty="0" smtClean="0"/>
                        <a:t> per </a:t>
                      </a:r>
                      <a:r>
                        <a:rPr lang="en-US" sz="2000" baseline="0" dirty="0" err="1" smtClean="0"/>
                        <a:t>bulan</a:t>
                      </a:r>
                      <a:endParaRPr lang="en-US" sz="2000" baseline="0" dirty="0" smtClean="0"/>
                    </a:p>
                    <a:p>
                      <a:pPr marL="342900" indent="-342900" algn="l">
                        <a:buFont typeface="Arial"/>
                        <a:buChar char="•"/>
                      </a:pPr>
                      <a:r>
                        <a:rPr lang="en-US" sz="2000" baseline="0" dirty="0" err="1" smtClean="0"/>
                        <a:t>Biaya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untuk</a:t>
                      </a:r>
                      <a:r>
                        <a:rPr lang="en-US" sz="2000" baseline="0" dirty="0" smtClean="0"/>
                        <a:t> air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1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0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/>
              <a:t>Langkah</a:t>
            </a:r>
            <a:r>
              <a:rPr lang="en-US" sz="2800" b="1" dirty="0" smtClean="0"/>
              <a:t> 4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 err="1" smtClean="0">
                <a:solidFill>
                  <a:srgbClr val="3366FF"/>
                </a:solidFill>
              </a:rPr>
              <a:t>Analisa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b="1" dirty="0" err="1" smtClean="0">
                <a:solidFill>
                  <a:srgbClr val="3366FF"/>
                </a:solidFill>
              </a:rPr>
              <a:t>variabel</a:t>
            </a:r>
            <a:r>
              <a:rPr lang="en-US" sz="2800" b="1" dirty="0" smtClean="0">
                <a:solidFill>
                  <a:srgbClr val="3366FF"/>
                </a:solidFill>
              </a:rPr>
              <a:t> data</a:t>
            </a:r>
            <a:endParaRPr lang="en-US" sz="2800" b="1" dirty="0">
              <a:solidFill>
                <a:srgbClr val="3366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4065" y="6682251"/>
            <a:ext cx="5969935" cy="175749"/>
          </a:xfrm>
          <a:prstGeom prst="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82251"/>
            <a:ext cx="3174065" cy="17574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?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dijawab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Cara </a:t>
            </a:r>
            <a:r>
              <a:rPr lang="en-US" sz="2400" dirty="0" err="1" smtClean="0"/>
              <a:t>bertanya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err="1" smtClean="0"/>
              <a:t>Satuan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1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295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 Unicode MS</vt:lpstr>
      <vt:lpstr>Arial</vt:lpstr>
      <vt:lpstr>Calibri</vt:lpstr>
      <vt:lpstr>Office Theme</vt:lpstr>
      <vt:lpstr>Indikator dan Variabel Data</vt:lpstr>
      <vt:lpstr>Outline Sesi</vt:lpstr>
      <vt:lpstr>Target Universal Access</vt:lpstr>
      <vt:lpstr>Langkah 1  Pahami Indikator dan definisi operasional</vt:lpstr>
      <vt:lpstr>PowerPoint Presentation</vt:lpstr>
      <vt:lpstr>Langkah 2  Analisa definisi operasional dan “bedah” lebih dalam</vt:lpstr>
      <vt:lpstr>PowerPoint Presentation</vt:lpstr>
      <vt:lpstr>Langkah 3  Identifikasi variabel data yang dibutuhkan</vt:lpstr>
      <vt:lpstr>Langkah 4  Analisa variabel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hendra.murtidjaja@gmail.com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Indikator dan Variabel Data</dc:title>
  <dc:creator>Hendra Murtidjaja</dc:creator>
  <cp:lastModifiedBy>NBAMPL</cp:lastModifiedBy>
  <cp:revision>20</cp:revision>
  <dcterms:created xsi:type="dcterms:W3CDTF">2015-06-03T17:42:02Z</dcterms:created>
  <dcterms:modified xsi:type="dcterms:W3CDTF">2015-06-04T10:01:45Z</dcterms:modified>
</cp:coreProperties>
</file>